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Source Code Pro"/>
      <p:regular r:id="rId20"/>
      <p:bold r:id="rId21"/>
    </p:embeddedFont>
    <p:embeddedFont>
      <p:font typeface="Permanent Marker"/>
      <p:regular r:id="rId22"/>
    </p:embeddedFont>
    <p:embeddedFont>
      <p:font typeface="Oswald"/>
      <p:regular r:id="rId23"/>
      <p:bold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C49E0A5-868B-4B9C-B54A-AB71EE3DE525}">
  <a:tblStyle styleId="{0C49E0A5-868B-4B9C-B54A-AB71EE3DE525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22" Type="http://schemas.openxmlformats.org/officeDocument/2006/relationships/font" Target="fonts/PermanentMarker-regular.fntdata"/><Relationship Id="rId21" Type="http://schemas.openxmlformats.org/officeDocument/2006/relationships/font" Target="fonts/SourceCodePro-bold.fntdata"/><Relationship Id="rId24" Type="http://schemas.openxmlformats.org/officeDocument/2006/relationships/font" Target="fonts/Oswald-bold.fntdata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-1542941" y="-1440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/>
              <a:t>Match-</a:t>
            </a:r>
            <a:r>
              <a:rPr lang="en" sz="7200">
                <a:latin typeface="Permanent Marker"/>
                <a:ea typeface="Permanent Marker"/>
                <a:cs typeface="Permanent Marker"/>
                <a:sym typeface="Permanent Marker"/>
              </a:rPr>
              <a:t>It</a:t>
            </a:r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481750" y="1683475"/>
            <a:ext cx="3736500" cy="432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The next generation fashion assistant </a:t>
            </a:r>
          </a:p>
        </p:txBody>
      </p:sp>
      <p:pic>
        <p:nvPicPr>
          <p:cNvPr descr="cover1.png"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199" y="1081925"/>
            <a:ext cx="10110900" cy="433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1552350" y="470125"/>
            <a:ext cx="5924100" cy="13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63" name="Shape 163"/>
          <p:cNvSpPr txBox="1"/>
          <p:nvPr/>
        </p:nvSpPr>
        <p:spPr>
          <a:xfrm>
            <a:off x="1543550" y="3802250"/>
            <a:ext cx="69972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Merriweather"/>
              <a:buChar char="●"/>
            </a:pPr>
            <a:r>
              <a:t/>
            </a:r>
            <a:endParaRPr sz="1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4" name="Shape 164"/>
          <p:cNvSpPr txBox="1"/>
          <p:nvPr/>
        </p:nvSpPr>
        <p:spPr>
          <a:xfrm>
            <a:off x="3186125" y="1997975"/>
            <a:ext cx="29913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Mission statement: </a:t>
            </a:r>
            <a:r>
              <a:rPr lang="en" sz="4800"/>
              <a:t>We wanted to match it for you.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5.jpg"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5048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>
            <p:ph type="title"/>
          </p:nvPr>
        </p:nvSpPr>
        <p:spPr>
          <a:xfrm>
            <a:off x="2988512" y="-214375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/>
              <a:t>The  </a:t>
            </a:r>
            <a:r>
              <a:rPr b="1" lang="en" sz="3600">
                <a:solidFill>
                  <a:schemeClr val="dk1"/>
                </a:solidFill>
              </a:rPr>
              <a:t>solution|</a:t>
            </a:r>
          </a:p>
        </p:txBody>
      </p:sp>
      <p:sp>
        <p:nvSpPr>
          <p:cNvPr id="77" name="Shape 77"/>
          <p:cNvSpPr txBox="1"/>
          <p:nvPr>
            <p:ph idx="2" type="body"/>
          </p:nvPr>
        </p:nvSpPr>
        <p:spPr>
          <a:xfrm>
            <a:off x="5073125" y="1008675"/>
            <a:ext cx="3403800" cy="3210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It’s a </a:t>
            </a:r>
            <a:r>
              <a:rPr b="1" lang="en" sz="2400"/>
              <a:t>mobile application</a:t>
            </a:r>
            <a:r>
              <a:rPr lang="en" sz="2400"/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What will be different when the problem is solved (by you)</a:t>
            </a:r>
            <a:r>
              <a:rPr lang="en" sz="2400">
                <a:solidFill>
                  <a:schemeClr val="dk1"/>
                </a:solidFill>
              </a:rPr>
              <a:t>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it works</a:t>
            </a:r>
          </a:p>
        </p:txBody>
      </p:sp>
      <p:cxnSp>
        <p:nvCxnSpPr>
          <p:cNvPr id="83" name="Shape 83"/>
          <p:cNvCxnSpPr/>
          <p:nvPr/>
        </p:nvCxnSpPr>
        <p:spPr>
          <a:xfrm>
            <a:off x="929037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4" name="Shape 84"/>
          <p:cNvSpPr txBox="1"/>
          <p:nvPr>
            <p:ph type="title"/>
          </p:nvPr>
        </p:nvSpPr>
        <p:spPr>
          <a:xfrm>
            <a:off x="976112" y="238468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929025" y="1929944"/>
            <a:ext cx="1814100" cy="321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200">
                <a:solidFill>
                  <a:srgbClr val="434343"/>
                </a:solidFill>
              </a:rPr>
              <a:t>Click it</a:t>
            </a:r>
            <a:r>
              <a:rPr b="1" lang="en" sz="1200">
                <a:solidFill>
                  <a:srgbClr val="434343"/>
                </a:solidFill>
              </a:rPr>
              <a:t>,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>
              <a:spcBef>
                <a:spcPts val="0"/>
              </a:spcBef>
              <a:buNone/>
            </a:pPr>
            <a:r>
              <a:rPr lang="en" sz="1200"/>
              <a:t>Take a picture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cxnSp>
        <p:nvCxnSpPr>
          <p:cNvPr id="86" name="Shape 86"/>
          <p:cNvCxnSpPr/>
          <p:nvPr/>
        </p:nvCxnSpPr>
        <p:spPr>
          <a:xfrm>
            <a:off x="3395737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7" name="Shape 87"/>
          <p:cNvSpPr txBox="1"/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395750" y="1700650"/>
            <a:ext cx="1814100" cy="39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200">
                <a:solidFill>
                  <a:srgbClr val="434343"/>
                </a:solidFill>
              </a:rPr>
              <a:t>Match it</a:t>
            </a:r>
            <a:r>
              <a:rPr b="1" lang="en" sz="1200">
                <a:solidFill>
                  <a:srgbClr val="434343"/>
                </a:solidFill>
              </a:rPr>
              <a:t>,</a:t>
            </a:r>
          </a:p>
        </p:txBody>
      </p:sp>
      <p:cxnSp>
        <p:nvCxnSpPr>
          <p:cNvPr id="89" name="Shape 89"/>
          <p:cNvCxnSpPr/>
          <p:nvPr/>
        </p:nvCxnSpPr>
        <p:spPr>
          <a:xfrm>
            <a:off x="6457562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0" name="Shape 90"/>
          <p:cNvSpPr txBox="1"/>
          <p:nvPr>
            <p:ph type="title"/>
          </p:nvPr>
        </p:nvSpPr>
        <p:spPr>
          <a:xfrm>
            <a:off x="6504637" y="1929945"/>
            <a:ext cx="1814099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457575" y="1455248"/>
            <a:ext cx="1814100" cy="321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200">
                <a:solidFill>
                  <a:srgbClr val="434343"/>
                </a:solidFill>
              </a:rPr>
              <a:t>Find it</a:t>
            </a:r>
            <a:r>
              <a:rPr b="1" lang="en" sz="1200">
                <a:solidFill>
                  <a:srgbClr val="434343"/>
                </a:solidFill>
              </a:rPr>
              <a:t>, </a:t>
            </a:r>
          </a:p>
        </p:txBody>
      </p:sp>
      <p:grpSp>
        <p:nvGrpSpPr>
          <p:cNvPr id="92" name="Shape 92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93" name="Shape 93"/>
            <p:cNvCxnSpPr>
              <a:stCxn id="94" idx="6"/>
              <a:endCxn id="95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lg" w="lg" type="none"/>
              <a:tailEnd len="lg" w="lg" type="none"/>
            </a:ln>
          </p:spPr>
        </p:cxnSp>
        <p:sp>
          <p:nvSpPr>
            <p:cNvPr id="94" name="Shape 94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6401939" y="3219673"/>
              <a:ext cx="1520399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Shape 97"/>
          <p:cNvSpPr txBox="1"/>
          <p:nvPr/>
        </p:nvSpPr>
        <p:spPr>
          <a:xfrm>
            <a:off x="3554275" y="2712200"/>
            <a:ext cx="23352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rgbClr val="43434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Compare &amp; identify 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6504625" y="2431750"/>
            <a:ext cx="2515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434343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Find the best match for you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2655375" y="743925"/>
            <a:ext cx="59514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market value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647475"/>
            <a:ext cx="3999900" cy="236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Advertising platform</a:t>
            </a:r>
          </a:p>
          <a:p>
            <a:pPr indent="-342900" lvl="1" marL="914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Products statics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Automation in fashion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A product with a good business value.</a:t>
            </a:r>
          </a:p>
        </p:txBody>
      </p:sp>
      <p:graphicFrame>
        <p:nvGraphicFramePr>
          <p:cNvPr id="106" name="Shape 106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{0C49E0A5-868B-4B9C-B54A-AB71EE3DE525}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107" name="Shape 107"/>
          <p:cNvSpPr/>
          <p:nvPr/>
        </p:nvSpPr>
        <p:spPr>
          <a:xfrm>
            <a:off x="5154825" y="3536047"/>
            <a:ext cx="722399" cy="990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5975583" y="3069166"/>
            <a:ext cx="722399" cy="145739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6796341" y="1919074"/>
            <a:ext cx="722399" cy="2607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7617100" y="2163901"/>
            <a:ext cx="722399" cy="236309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1" name="Shape 111"/>
          <p:cNvCxnSpPr/>
          <p:nvPr/>
        </p:nvCxnSpPr>
        <p:spPr>
          <a:xfrm rot="10800000">
            <a:off x="509400" y="4552050"/>
            <a:ext cx="81470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>
            <p:ph type="title"/>
          </p:nvPr>
        </p:nvSpPr>
        <p:spPr>
          <a:xfrm>
            <a:off x="490250" y="528900"/>
            <a:ext cx="7476000" cy="4085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The technology:</a:t>
            </a:r>
          </a:p>
          <a:p>
            <a:pPr lvl="0">
              <a:spcBef>
                <a:spcPts val="0"/>
              </a:spcBef>
              <a:buNone/>
            </a:pPr>
            <a:r>
              <a:rPr lang="en" sz="4800"/>
              <a:t>CLOUD + IMAGE </a:t>
            </a:r>
            <a:r>
              <a:rPr lang="en" sz="4800"/>
              <a:t>RECOGNITION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Architecture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618203"/>
            <a:ext cx="2808000" cy="295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/>
              <a:t>The currently implemented system works through RESTFul API Communications.</a:t>
            </a:r>
          </a:p>
        </p:txBody>
      </p:sp>
      <p:sp>
        <p:nvSpPr>
          <p:cNvPr id="124" name="Shape 124"/>
          <p:cNvSpPr txBox="1"/>
          <p:nvPr>
            <p:ph type="title"/>
          </p:nvPr>
        </p:nvSpPr>
        <p:spPr>
          <a:xfrm>
            <a:off x="4337500" y="51420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Platform</a:t>
            </a:r>
          </a:p>
        </p:txBody>
      </p:sp>
      <p:cxnSp>
        <p:nvCxnSpPr>
          <p:cNvPr id="125" name="Shape 125"/>
          <p:cNvCxnSpPr>
            <a:stCxn id="124" idx="2"/>
            <a:endCxn id="126" idx="0"/>
          </p:cNvCxnSpPr>
          <p:nvPr/>
        </p:nvCxnSpPr>
        <p:spPr>
          <a:xfrm>
            <a:off x="6214450" y="147630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6" name="Shape 126"/>
          <p:cNvSpPr txBox="1"/>
          <p:nvPr>
            <p:ph type="title"/>
          </p:nvPr>
        </p:nvSpPr>
        <p:spPr>
          <a:xfrm>
            <a:off x="4337500" y="2090675"/>
            <a:ext cx="3753899" cy="962099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Cloud</a:t>
            </a:r>
          </a:p>
        </p:txBody>
      </p:sp>
      <p:cxnSp>
        <p:nvCxnSpPr>
          <p:cNvPr id="127" name="Shape 127"/>
          <p:cNvCxnSpPr>
            <a:stCxn id="126" idx="2"/>
            <a:endCxn id="128" idx="0"/>
          </p:cNvCxnSpPr>
          <p:nvPr/>
        </p:nvCxnSpPr>
        <p:spPr>
          <a:xfrm>
            <a:off x="6214449" y="3052775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8" name="Shape 128"/>
          <p:cNvSpPr txBox="1"/>
          <p:nvPr>
            <p:ph type="title"/>
          </p:nvPr>
        </p:nvSpPr>
        <p:spPr>
          <a:xfrm>
            <a:off x="4337501" y="3667157"/>
            <a:ext cx="3753899" cy="962099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Database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33" name="Shape 133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Shape 134"/>
          <p:cNvSpPr txBox="1"/>
          <p:nvPr>
            <p:ph type="title"/>
          </p:nvPr>
        </p:nvSpPr>
        <p:spPr>
          <a:xfrm>
            <a:off x="587125" y="2749650"/>
            <a:ext cx="7775400" cy="1818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Cross Platform Implementations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Develop an API for market holders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Social Platform for Fashion Enthusiast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Merriweather"/>
              <a:buChar char="●"/>
            </a:pPr>
            <a:r>
              <a:rPr lang="en" sz="1800">
                <a:latin typeface="Merriweather"/>
                <a:ea typeface="Merriweather"/>
                <a:cs typeface="Merriweather"/>
                <a:sym typeface="Merriweather"/>
              </a:rPr>
              <a:t>Advancing technologies with Neural networks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>
            <p:ph type="title"/>
          </p:nvPr>
        </p:nvSpPr>
        <p:spPr>
          <a:xfrm>
            <a:off x="358525" y="661475"/>
            <a:ext cx="7191000" cy="101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Future Implementations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Milestones</a:t>
            </a:r>
            <a:r>
              <a:rPr lang="en" sz="1400"/>
              <a:t> </a:t>
            </a:r>
            <a:r>
              <a:rPr i="1" lang="en" sz="1400"/>
              <a:t> </a:t>
            </a:r>
          </a:p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i="1" lang="en" sz="1600"/>
              <a:t>This s</a:t>
            </a:r>
            <a:r>
              <a:rPr i="1" lang="en" sz="1600"/>
              <a:t>hows where are we in the process and what’s left to tackle</a:t>
            </a:r>
          </a:p>
        </p:txBody>
      </p:sp>
      <p:cxnSp>
        <p:nvCxnSpPr>
          <p:cNvPr id="141" name="Shape 141"/>
          <p:cNvCxnSpPr/>
          <p:nvPr/>
        </p:nvCxnSpPr>
        <p:spPr>
          <a:xfrm rot="10800000">
            <a:off x="680050" y="21524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42" name="Shape 142"/>
          <p:cNvSpPr txBox="1"/>
          <p:nvPr>
            <p:ph type="title"/>
          </p:nvPr>
        </p:nvSpPr>
        <p:spPr>
          <a:xfrm>
            <a:off x="727112" y="1995898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CloudHack 17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727112" y="2285924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The day Match-It kept its first commit</a:t>
            </a:r>
          </a:p>
        </p:txBody>
      </p:sp>
      <p:cxnSp>
        <p:nvCxnSpPr>
          <p:cNvPr id="144" name="Shape 144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45" name="Shape 145"/>
          <p:cNvSpPr txBox="1"/>
          <p:nvPr>
            <p:ph type="title"/>
          </p:nvPr>
        </p:nvSpPr>
        <p:spPr>
          <a:xfrm>
            <a:off x="2161211" y="397419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September</a:t>
            </a:r>
            <a:r>
              <a:rPr lang="en" sz="1800">
                <a:solidFill>
                  <a:schemeClr val="dk1"/>
                </a:solidFill>
              </a:rPr>
              <a:t> 2017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2161200" y="4264225"/>
            <a:ext cx="2236500" cy="66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Extends user with cross platform implementations</a:t>
            </a:r>
          </a:p>
        </p:txBody>
      </p:sp>
      <p:cxnSp>
        <p:nvCxnSpPr>
          <p:cNvPr id="147" name="Shape 147"/>
          <p:cNvCxnSpPr/>
          <p:nvPr/>
        </p:nvCxnSpPr>
        <p:spPr>
          <a:xfrm rot="10800000">
            <a:off x="4232825" y="21453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48" name="Shape 148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December 2017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Develop an API for market holders</a:t>
            </a:r>
          </a:p>
        </p:txBody>
      </p:sp>
      <p:cxnSp>
        <p:nvCxnSpPr>
          <p:cNvPr id="150" name="Shape 150"/>
          <p:cNvCxnSpPr/>
          <p:nvPr/>
        </p:nvCxnSpPr>
        <p:spPr>
          <a:xfrm>
            <a:off x="4957475" y="3375020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51" name="Shape 151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January 2018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5004524" y="4260950"/>
            <a:ext cx="2031899" cy="66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Social Platform for Fashion Enthusiast</a:t>
            </a:r>
          </a:p>
        </p:txBody>
      </p:sp>
      <p:cxnSp>
        <p:nvCxnSpPr>
          <p:cNvPr id="153" name="Shape 153"/>
          <p:cNvCxnSpPr/>
          <p:nvPr/>
        </p:nvCxnSpPr>
        <p:spPr>
          <a:xfrm rot="10800000">
            <a:off x="7080781" y="21453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54" name="Shape 154"/>
          <p:cNvSpPr txBox="1"/>
          <p:nvPr>
            <p:ph type="title"/>
          </p:nvPr>
        </p:nvSpPr>
        <p:spPr>
          <a:xfrm>
            <a:off x="7127836" y="199591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April</a:t>
            </a:r>
            <a:r>
              <a:rPr lang="en" sz="1800">
                <a:solidFill>
                  <a:schemeClr val="dk1"/>
                </a:solidFill>
              </a:rPr>
              <a:t> 2018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7127836" y="228593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Advancing technologies with Neural networks</a:t>
            </a:r>
          </a:p>
        </p:txBody>
      </p:sp>
      <p:graphicFrame>
        <p:nvGraphicFramePr>
          <p:cNvPr id="156" name="Shape 156"/>
          <p:cNvGraphicFramePr/>
          <p:nvPr/>
        </p:nvGraphicFramePr>
        <p:xfrm>
          <a:off x="323100" y="298326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{0C49E0A5-868B-4B9C-B54A-AB71EE3DE525}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Aug12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Aug13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Sep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Oct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Nov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Dec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Feb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Mar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Apr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Jun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Jul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57" name="Shape 157"/>
          <p:cNvSpPr txBox="1"/>
          <p:nvPr/>
        </p:nvSpPr>
        <p:spPr>
          <a:xfrm>
            <a:off x="152400" y="1524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Extends with web based services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-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